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C4A6E-17A3-4A9E-A1AF-EFF6B7093EA9}" type="datetimeFigureOut">
              <a:rPr lang="en-US" smtClean="0"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3E75E-715F-412B-BA7E-C2AB424493F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Demographic Transition Model</a:t>
            </a:r>
            <a:br>
              <a:rPr lang="en-US" sz="6600" dirty="0" smtClean="0">
                <a:solidFill>
                  <a:srgbClr val="FF0000"/>
                </a:solidFill>
              </a:rPr>
            </a:br>
            <a:r>
              <a:rPr lang="en-US" sz="6600" dirty="0">
                <a:solidFill>
                  <a:srgbClr val="FF0000"/>
                </a:solidFill>
              </a:rPr>
              <a:t/>
            </a:r>
            <a:br>
              <a:rPr lang="en-US" sz="6600" dirty="0">
                <a:solidFill>
                  <a:srgbClr val="FF0000"/>
                </a:solidFill>
              </a:rPr>
            </a:br>
            <a:r>
              <a:rPr lang="en-US" sz="6600" dirty="0" err="1" smtClean="0">
                <a:solidFill>
                  <a:srgbClr val="FF0000"/>
                </a:solidFill>
              </a:rPr>
              <a:t>Sem</a:t>
            </a:r>
            <a:r>
              <a:rPr lang="en-US" sz="6600" dirty="0" smtClean="0">
                <a:solidFill>
                  <a:srgbClr val="FF0000"/>
                </a:solidFill>
              </a:rPr>
              <a:t>- V</a:t>
            </a:r>
            <a:endParaRPr lang="en-IN" sz="6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IN" b="1" dirty="0" smtClean="0"/>
              <a:t>Stage 1 - High Fluctuating</a:t>
            </a:r>
          </a:p>
          <a:p>
            <a:r>
              <a:rPr lang="en-IN" dirty="0" smtClean="0"/>
              <a:t>Birth Rate and Death rate are both high. Population growth is slow and fluctuating.</a:t>
            </a:r>
          </a:p>
          <a:p>
            <a:r>
              <a:rPr lang="en-IN" b="1" dirty="0" smtClean="0"/>
              <a:t>Reasons</a:t>
            </a:r>
            <a:endParaRPr lang="en-IN" dirty="0" smtClean="0"/>
          </a:p>
          <a:p>
            <a:r>
              <a:rPr lang="en-IN" dirty="0" smtClean="0"/>
              <a:t>Birth Rate is high as a result of:</a:t>
            </a:r>
          </a:p>
          <a:p>
            <a:r>
              <a:rPr lang="en-IN" dirty="0" smtClean="0"/>
              <a:t>Lack of family planning </a:t>
            </a:r>
          </a:p>
          <a:p>
            <a:r>
              <a:rPr lang="en-IN" dirty="0" smtClean="0"/>
              <a:t>High Infant Mortality Rate: putting babies in the 'bank' </a:t>
            </a:r>
          </a:p>
          <a:p>
            <a:r>
              <a:rPr lang="en-IN" dirty="0" smtClean="0"/>
              <a:t>Need for workers in agriculture </a:t>
            </a:r>
          </a:p>
          <a:p>
            <a:r>
              <a:rPr lang="en-IN" dirty="0" smtClean="0"/>
              <a:t>Religious beliefs</a:t>
            </a:r>
          </a:p>
          <a:p>
            <a:r>
              <a:rPr lang="en-IN" dirty="0" smtClean="0"/>
              <a:t>Children as economic assets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Death Rate is high because of:</a:t>
            </a:r>
          </a:p>
          <a:p>
            <a:r>
              <a:rPr lang="en-IN" dirty="0" smtClean="0"/>
              <a:t>High levels of disease </a:t>
            </a:r>
          </a:p>
          <a:p>
            <a:r>
              <a:rPr lang="en-IN" dirty="0" smtClean="0"/>
              <a:t>Famine </a:t>
            </a:r>
          </a:p>
          <a:p>
            <a:r>
              <a:rPr lang="en-IN" dirty="0" smtClean="0"/>
              <a:t>Lack of clean water and sanitation </a:t>
            </a:r>
          </a:p>
          <a:p>
            <a:r>
              <a:rPr lang="en-IN" dirty="0" smtClean="0"/>
              <a:t>Lack of health care </a:t>
            </a:r>
          </a:p>
          <a:p>
            <a:r>
              <a:rPr lang="en-IN" dirty="0" smtClean="0"/>
              <a:t>War </a:t>
            </a:r>
          </a:p>
          <a:p>
            <a:r>
              <a:rPr lang="en-IN" dirty="0" smtClean="0"/>
              <a:t>Competition for food from predators such as rats</a:t>
            </a:r>
          </a:p>
          <a:p>
            <a:r>
              <a:rPr lang="en-IN" dirty="0" smtClean="0"/>
              <a:t>Lack of education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Typical of Britain in the 18th century and the Least Economically Developed Countries (LEDC's) today.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 smtClean="0"/>
              <a:t>Stage 2 - Early Expanding</a:t>
            </a:r>
          </a:p>
          <a:p>
            <a:r>
              <a:rPr lang="en-IN" dirty="0" smtClean="0"/>
              <a:t>Birth Rate remains high. Death Rate is falling. Population begins to rise steadily.</a:t>
            </a:r>
          </a:p>
          <a:p>
            <a:r>
              <a:rPr lang="en-IN" b="1" dirty="0" smtClean="0"/>
              <a:t>Reasons</a:t>
            </a:r>
            <a:endParaRPr lang="en-IN" dirty="0" smtClean="0"/>
          </a:p>
          <a:p>
            <a:r>
              <a:rPr lang="en-IN" dirty="0" smtClean="0"/>
              <a:t>Death Rate is falling as a result of:</a:t>
            </a:r>
          </a:p>
          <a:p>
            <a:r>
              <a:rPr lang="en-IN" dirty="0" smtClean="0"/>
              <a:t>Improved health care (e.g. Smallpox Vaccine) </a:t>
            </a:r>
          </a:p>
          <a:p>
            <a:r>
              <a:rPr lang="en-IN" dirty="0" smtClean="0"/>
              <a:t>Improved Hygiene (Water for drinking boiled) </a:t>
            </a:r>
          </a:p>
          <a:p>
            <a:r>
              <a:rPr lang="en-IN" dirty="0" smtClean="0"/>
              <a:t>Improved sanitation </a:t>
            </a:r>
          </a:p>
          <a:p>
            <a:r>
              <a:rPr lang="en-IN" dirty="0" smtClean="0"/>
              <a:t>Improved food production and storage </a:t>
            </a:r>
          </a:p>
          <a:p>
            <a:r>
              <a:rPr lang="en-IN" dirty="0" smtClean="0"/>
              <a:t>Improved transport for food </a:t>
            </a:r>
          </a:p>
          <a:p>
            <a:r>
              <a:rPr lang="en-IN" dirty="0" smtClean="0"/>
              <a:t>Decreased Infant Mortality Rates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Typical of Britain in 19th century; Bangladesh; Nigeria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b="1" dirty="0" smtClean="0"/>
              <a:t>Stage 3 - Late Expanding</a:t>
            </a:r>
          </a:p>
          <a:p>
            <a:r>
              <a:rPr lang="en-IN" dirty="0" smtClean="0"/>
              <a:t>Birth Rate starts to fall. Death Rate continues to fall. Population rising.</a:t>
            </a:r>
          </a:p>
          <a:p>
            <a:r>
              <a:rPr lang="en-IN" b="1" dirty="0" smtClean="0"/>
              <a:t>Reasons</a:t>
            </a:r>
            <a:endParaRPr lang="en-IN" dirty="0" smtClean="0"/>
          </a:p>
          <a:p>
            <a:r>
              <a:rPr lang="en-IN" dirty="0" smtClean="0"/>
              <a:t>Family planning available </a:t>
            </a:r>
          </a:p>
          <a:p>
            <a:r>
              <a:rPr lang="en-IN" dirty="0" smtClean="0"/>
              <a:t>Lower Infant Mortality Rate </a:t>
            </a:r>
          </a:p>
          <a:p>
            <a:r>
              <a:rPr lang="en-IN" dirty="0" smtClean="0"/>
              <a:t>Increased mechanization reduces need for workers </a:t>
            </a:r>
          </a:p>
          <a:p>
            <a:r>
              <a:rPr lang="en-IN" dirty="0" smtClean="0"/>
              <a:t>Increased standard of living </a:t>
            </a:r>
          </a:p>
          <a:p>
            <a:r>
              <a:rPr lang="en-IN" dirty="0" smtClean="0"/>
              <a:t>Changing status of women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Typical of Britain in late 19th and early 20th century; China; Brazil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Stage 4 - Low Fluctuating</a:t>
            </a:r>
          </a:p>
          <a:p>
            <a:r>
              <a:rPr lang="en-IN" dirty="0" smtClean="0"/>
              <a:t>Birth Rate and Death Rate both low. Population steady.</a:t>
            </a:r>
          </a:p>
          <a:p>
            <a:r>
              <a:rPr lang="en-IN" dirty="0" smtClean="0"/>
              <a:t>Typical of USA; Sweden; Japan; Britain</a:t>
            </a:r>
          </a:p>
          <a:p>
            <a:r>
              <a:rPr lang="en-IN" dirty="0" smtClean="0"/>
              <a:t> 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3700" b="1" dirty="0" smtClean="0"/>
              <a:t>Demographic Transition Model Applied Revision Table</a:t>
            </a:r>
          </a:p>
          <a:p>
            <a:r>
              <a:rPr lang="en-IN" sz="3700" dirty="0" smtClean="0"/>
              <a:t>Area Birth Rate Reason Death Rate Reason </a:t>
            </a:r>
            <a:r>
              <a:rPr lang="en-IN" sz="3700" b="1" dirty="0" smtClean="0"/>
              <a:t>LEDCs</a:t>
            </a:r>
            <a:r>
              <a:rPr lang="en-IN" sz="3700" dirty="0" smtClean="0"/>
              <a:t> High No contraception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Couples have many babies to compensate for the high death rate caused by poor health care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Large families need to work on the land to contribute to family income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Children look after old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Religious reasons High Poor medical facilities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Disease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Poor nutrition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High Infant mortality </a:t>
            </a:r>
            <a:r>
              <a:rPr lang="en-IN" sz="3700" b="1" dirty="0" smtClean="0"/>
              <a:t>NICs</a:t>
            </a:r>
            <a:r>
              <a:rPr lang="en-IN" sz="3700" dirty="0" smtClean="0"/>
              <a:t> High/</a:t>
            </a:r>
            <a:br>
              <a:rPr lang="en-IN" sz="3700" dirty="0" smtClean="0"/>
            </a:br>
            <a:r>
              <a:rPr lang="en-IN" sz="3700" dirty="0" smtClean="0"/>
              <a:t>Decreasing People are used to having many children. Takes time for culture to change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Changing status of women Decreasing As an economy develops money becomes available for better health care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Housing improves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Better childcare </a:t>
            </a:r>
            <a:r>
              <a:rPr lang="en-IN" sz="3700" b="1" dirty="0" smtClean="0"/>
              <a:t>MEDCs</a:t>
            </a:r>
            <a:r>
              <a:rPr lang="en-IN" sz="3700" dirty="0" smtClean="0"/>
              <a:t> Low Children are expensive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People know their children are going to survive so they can keep their families small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Widely available contraceptives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Changing status of women Low Better health care</a:t>
            </a:r>
            <a:br>
              <a:rPr lang="en-IN" sz="3700" dirty="0" smtClean="0"/>
            </a:br>
            <a:r>
              <a:rPr lang="en-IN" sz="3700" dirty="0" smtClean="0"/>
              <a:t/>
            </a:r>
            <a:br>
              <a:rPr lang="en-IN" sz="3700" dirty="0" smtClean="0"/>
            </a:br>
            <a:r>
              <a:rPr lang="en-IN" sz="3700" dirty="0" smtClean="0"/>
              <a:t>Be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:\Users\Arijit\Desktop\DemographicTransitionModel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1070" y="1357299"/>
            <a:ext cx="6794874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400347" y="2967335"/>
            <a:ext cx="47762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THANK YOU</a:t>
            </a:r>
            <a:endParaRPr lang="en-US" sz="7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209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Demographic Transition Model  Sem- V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Transition Model  Sem- V</dc:title>
  <dc:creator>Arijit</dc:creator>
  <cp:lastModifiedBy>Arijit</cp:lastModifiedBy>
  <cp:revision>1</cp:revision>
  <dcterms:created xsi:type="dcterms:W3CDTF">2022-12-18T15:09:01Z</dcterms:created>
  <dcterms:modified xsi:type="dcterms:W3CDTF">2022-12-18T15:17:57Z</dcterms:modified>
</cp:coreProperties>
</file>